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Glacial Indifference" charset="1" panose="00000000000000000000"/>
      <p:regular r:id="rId17"/>
    </p:embeddedFont>
    <p:embeddedFont>
      <p:font typeface="Tomorrow" charset="1" panose="00000000000000000000"/>
      <p:regular r:id="rId18"/>
    </p:embeddedFont>
    <p:embeddedFont>
      <p:font typeface="210 마마블럭" charset="1" panose="02020603020101020101"/>
      <p:regular r:id="rId19"/>
    </p:embeddedFont>
    <p:embeddedFont>
      <p:font typeface="Tomorrow Bold" charset="1" panose="00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https://www.kaggle.com/datasets/ziya07/personalized-medical-diet-recommendations-dataset/data" TargetMode="External" Type="http://schemas.openxmlformats.org/officeDocument/2006/relationships/hyperlink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520028" y="4678788"/>
            <a:ext cx="18808028" cy="11216424"/>
          </a:xfrm>
          <a:custGeom>
            <a:avLst/>
            <a:gdLst/>
            <a:ahLst/>
            <a:cxnLst/>
            <a:rect r="r" b="b" t="t" l="l"/>
            <a:pathLst>
              <a:path h="11216424" w="18808028">
                <a:moveTo>
                  <a:pt x="18808028" y="0"/>
                </a:moveTo>
                <a:lnTo>
                  <a:pt x="0" y="0"/>
                </a:lnTo>
                <a:lnTo>
                  <a:pt x="0" y="11216424"/>
                </a:lnTo>
                <a:lnTo>
                  <a:pt x="18808028" y="11216424"/>
                </a:lnTo>
                <a:lnTo>
                  <a:pt x="1880802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2057400"/>
            <a:ext cx="10270952" cy="8229600"/>
          </a:xfrm>
          <a:custGeom>
            <a:avLst/>
            <a:gdLst/>
            <a:ahLst/>
            <a:cxnLst/>
            <a:rect r="r" b="b" t="t" l="l"/>
            <a:pathLst>
              <a:path h="8229600" w="10270952">
                <a:moveTo>
                  <a:pt x="0" y="0"/>
                </a:moveTo>
                <a:lnTo>
                  <a:pt x="10270952" y="0"/>
                </a:lnTo>
                <a:lnTo>
                  <a:pt x="102709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856410" y="1873913"/>
            <a:ext cx="9402890" cy="5047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36"/>
              </a:lnSpc>
            </a:pPr>
            <a:r>
              <a:rPr lang="en-US" sz="12511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LINEAR REGRESSION</a:t>
            </a:r>
          </a:p>
          <a:p>
            <a:pPr algn="ctr">
              <a:lnSpc>
                <a:spcPts val="13136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520680" y="5401372"/>
            <a:ext cx="8074350" cy="770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40"/>
              </a:lnSpc>
            </a:pPr>
            <a:r>
              <a:rPr lang="en-US" sz="4528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Kelompok 7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794247" y="2310794"/>
            <a:ext cx="10465053" cy="3681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139"/>
              </a:lnSpc>
            </a:pPr>
            <a:r>
              <a:rPr lang="en-US" sz="13999">
                <a:solidFill>
                  <a:srgbClr val="FFFFFF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Waktunya diskusi !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221270" y="1028700"/>
            <a:ext cx="10270952" cy="8229600"/>
          </a:xfrm>
          <a:custGeom>
            <a:avLst/>
            <a:gdLst/>
            <a:ahLst/>
            <a:cxnLst/>
            <a:rect r="r" b="b" t="t" l="l"/>
            <a:pathLst>
              <a:path h="8229600" w="10270952">
                <a:moveTo>
                  <a:pt x="0" y="0"/>
                </a:moveTo>
                <a:lnTo>
                  <a:pt x="10270952" y="0"/>
                </a:lnTo>
                <a:lnTo>
                  <a:pt x="102709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684667" y="1028700"/>
            <a:ext cx="3574633" cy="8229600"/>
          </a:xfrm>
          <a:custGeom>
            <a:avLst/>
            <a:gdLst/>
            <a:ahLst/>
            <a:cxnLst/>
            <a:rect r="r" b="b" t="t" l="l"/>
            <a:pathLst>
              <a:path h="8229600" w="3574633">
                <a:moveTo>
                  <a:pt x="0" y="0"/>
                </a:moveTo>
                <a:lnTo>
                  <a:pt x="3574633" y="0"/>
                </a:lnTo>
                <a:lnTo>
                  <a:pt x="357463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027187" y="1028700"/>
            <a:ext cx="3574633" cy="8229600"/>
          </a:xfrm>
          <a:custGeom>
            <a:avLst/>
            <a:gdLst/>
            <a:ahLst/>
            <a:cxnLst/>
            <a:rect r="r" b="b" t="t" l="l"/>
            <a:pathLst>
              <a:path h="8229600" w="3574633">
                <a:moveTo>
                  <a:pt x="3574633" y="0"/>
                </a:moveTo>
                <a:lnTo>
                  <a:pt x="0" y="0"/>
                </a:lnTo>
                <a:lnTo>
                  <a:pt x="0" y="8229600"/>
                </a:lnTo>
                <a:lnTo>
                  <a:pt x="3574633" y="8229600"/>
                </a:lnTo>
                <a:lnTo>
                  <a:pt x="3574633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718060" y="3182457"/>
            <a:ext cx="10851880" cy="432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463"/>
              </a:lnSpc>
            </a:pPr>
            <a:r>
              <a:rPr lang="en-US" sz="17330">
                <a:solidFill>
                  <a:srgbClr val="FFFFFF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TERIMA KASIH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202864" y="7285093"/>
            <a:ext cx="11882272" cy="100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95"/>
              </a:lnSpc>
            </a:pPr>
            <a:r>
              <a:rPr lang="en-US" sz="5925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Kelompok 7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387460" y="-1208173"/>
            <a:ext cx="8262428" cy="4022498"/>
          </a:xfrm>
          <a:custGeom>
            <a:avLst/>
            <a:gdLst/>
            <a:ahLst/>
            <a:cxnLst/>
            <a:rect r="r" b="b" t="t" l="l"/>
            <a:pathLst>
              <a:path h="4022498" w="8262428">
                <a:moveTo>
                  <a:pt x="0" y="0"/>
                </a:moveTo>
                <a:lnTo>
                  <a:pt x="8262428" y="0"/>
                </a:lnTo>
                <a:lnTo>
                  <a:pt x="8262428" y="4022498"/>
                </a:lnTo>
                <a:lnTo>
                  <a:pt x="0" y="402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1100605"/>
            <a:ext cx="16230600" cy="8085790"/>
          </a:xfrm>
          <a:custGeom>
            <a:avLst/>
            <a:gdLst/>
            <a:ahLst/>
            <a:cxnLst/>
            <a:rect r="r" b="b" t="t" l="l"/>
            <a:pathLst>
              <a:path h="8085790" w="16230600">
                <a:moveTo>
                  <a:pt x="0" y="0"/>
                </a:moveTo>
                <a:lnTo>
                  <a:pt x="16230600" y="0"/>
                </a:lnTo>
                <a:lnTo>
                  <a:pt x="16230600" y="8085790"/>
                </a:lnTo>
                <a:lnTo>
                  <a:pt x="0" y="80857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618349" y="8275751"/>
            <a:ext cx="8262428" cy="4022498"/>
          </a:xfrm>
          <a:custGeom>
            <a:avLst/>
            <a:gdLst/>
            <a:ahLst/>
            <a:cxnLst/>
            <a:rect r="r" b="b" t="t" l="l"/>
            <a:pathLst>
              <a:path h="4022498" w="8262428">
                <a:moveTo>
                  <a:pt x="0" y="0"/>
                </a:moveTo>
                <a:lnTo>
                  <a:pt x="8262428" y="0"/>
                </a:lnTo>
                <a:lnTo>
                  <a:pt x="8262428" y="4022498"/>
                </a:lnTo>
                <a:lnTo>
                  <a:pt x="0" y="402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45331" y="4705546"/>
            <a:ext cx="3516595" cy="1410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Nazwa Salsabila</a:t>
            </a:r>
          </a:p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(2208107010010)</a:t>
            </a:r>
          </a:p>
          <a:p>
            <a:pPr algn="l">
              <a:lnSpc>
                <a:spcPts val="151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39007" y="3116428"/>
            <a:ext cx="14809985" cy="1515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59"/>
              </a:lnSpc>
            </a:pPr>
            <a:r>
              <a:rPr lang="en-US" sz="10136">
                <a:solidFill>
                  <a:srgbClr val="2E0031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Anggota kelompok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045331" y="6735348"/>
            <a:ext cx="3516595" cy="1410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Berliani Utami</a:t>
            </a:r>
          </a:p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(2208107010082)</a:t>
            </a:r>
          </a:p>
          <a:p>
            <a:pPr algn="l">
              <a:lnSpc>
                <a:spcPts val="1511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618349" y="6735348"/>
            <a:ext cx="3516595" cy="1410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Zuwi Pertiwi</a:t>
            </a:r>
          </a:p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(2208107010061)</a:t>
            </a:r>
          </a:p>
          <a:p>
            <a:pPr algn="l">
              <a:lnSpc>
                <a:spcPts val="1511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385702" y="5629283"/>
            <a:ext cx="3516595" cy="1410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Rizky Yusmansyah</a:t>
            </a:r>
          </a:p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(2208107010024)</a:t>
            </a:r>
          </a:p>
          <a:p>
            <a:pPr algn="l">
              <a:lnSpc>
                <a:spcPts val="1511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1618349" y="4705546"/>
            <a:ext cx="3516595" cy="14103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Della Rahmatika</a:t>
            </a:r>
          </a:p>
          <a:p>
            <a:pPr algn="ctr">
              <a:lnSpc>
                <a:spcPts val="4231"/>
              </a:lnSpc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(2208107010041)</a:t>
            </a:r>
          </a:p>
          <a:p>
            <a:pPr algn="l">
              <a:lnSpc>
                <a:spcPts val="1511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387460" y="-1208173"/>
            <a:ext cx="8262428" cy="4022498"/>
          </a:xfrm>
          <a:custGeom>
            <a:avLst/>
            <a:gdLst/>
            <a:ahLst/>
            <a:cxnLst/>
            <a:rect r="r" b="b" t="t" l="l"/>
            <a:pathLst>
              <a:path h="4022498" w="8262428">
                <a:moveTo>
                  <a:pt x="0" y="0"/>
                </a:moveTo>
                <a:lnTo>
                  <a:pt x="8262428" y="0"/>
                </a:lnTo>
                <a:lnTo>
                  <a:pt x="8262428" y="4022498"/>
                </a:lnTo>
                <a:lnTo>
                  <a:pt x="0" y="402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618349" y="8275751"/>
            <a:ext cx="8262428" cy="4022498"/>
          </a:xfrm>
          <a:custGeom>
            <a:avLst/>
            <a:gdLst/>
            <a:ahLst/>
            <a:cxnLst/>
            <a:rect r="r" b="b" t="t" l="l"/>
            <a:pathLst>
              <a:path h="4022498" w="8262428">
                <a:moveTo>
                  <a:pt x="0" y="0"/>
                </a:moveTo>
                <a:lnTo>
                  <a:pt x="8262428" y="0"/>
                </a:lnTo>
                <a:lnTo>
                  <a:pt x="8262428" y="4022498"/>
                </a:lnTo>
                <a:lnTo>
                  <a:pt x="0" y="402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1095271"/>
            <a:ext cx="16230600" cy="8085790"/>
          </a:xfrm>
          <a:custGeom>
            <a:avLst/>
            <a:gdLst/>
            <a:ahLst/>
            <a:cxnLst/>
            <a:rect r="r" b="b" t="t" l="l"/>
            <a:pathLst>
              <a:path h="8085790" w="16230600">
                <a:moveTo>
                  <a:pt x="0" y="0"/>
                </a:moveTo>
                <a:lnTo>
                  <a:pt x="16230600" y="0"/>
                </a:lnTo>
                <a:lnTo>
                  <a:pt x="16230600" y="8085790"/>
                </a:lnTo>
                <a:lnTo>
                  <a:pt x="0" y="80857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014002" y="2833375"/>
            <a:ext cx="12259996" cy="1387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56"/>
              </a:lnSpc>
            </a:pPr>
            <a:r>
              <a:rPr lang="en-US" sz="9278">
                <a:solidFill>
                  <a:srgbClr val="2E0031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Deskripsi Dataset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51251" y="4580092"/>
            <a:ext cx="9385498" cy="840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6"/>
              </a:lnSpc>
            </a:pPr>
          </a:p>
          <a:p>
            <a:pPr algn="just">
              <a:lnSpc>
                <a:spcPts val="3006"/>
              </a:lnSpc>
            </a:pPr>
            <a:r>
              <a:rPr lang="en-US" sz="23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Dataset berisi 500 data pasien dengan 19 fitur input dan 1 target. </a:t>
            </a:r>
          </a:p>
          <a:p>
            <a:pPr algn="just">
              <a:lnSpc>
                <a:spcPts val="3006"/>
              </a:lnSpc>
            </a:pPr>
            <a:r>
              <a:rPr lang="en-US" sz="23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Beberapa fitur utama meliputi: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062675" y="3913976"/>
            <a:ext cx="8162649" cy="513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1"/>
              </a:lnSpc>
              <a:spcBef>
                <a:spcPct val="0"/>
              </a:spcBef>
            </a:pPr>
            <a:r>
              <a:rPr lang="en-US" sz="3022" spc="-87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Personalized Medical Diet Recommendations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15824" y="5601597"/>
            <a:ext cx="5228176" cy="114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9393" indent="-249696" lvl="1">
              <a:lnSpc>
                <a:spcPts val="3006"/>
              </a:lnSpc>
              <a:buFont typeface="Arial"/>
              <a:buChar char="•"/>
            </a:pPr>
            <a:r>
              <a:rPr lang="en-US" sz="23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Data Demografi Pasien </a:t>
            </a:r>
          </a:p>
          <a:p>
            <a:pPr algn="l" marL="499393" indent="-249696" lvl="1">
              <a:lnSpc>
                <a:spcPts val="3006"/>
              </a:lnSpc>
              <a:buFont typeface="Arial"/>
              <a:buChar char="•"/>
            </a:pPr>
            <a:r>
              <a:rPr lang="en-US" sz="23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Riwayat Kesehatan</a:t>
            </a:r>
          </a:p>
          <a:p>
            <a:pPr algn="l" marL="499393" indent="-249696" lvl="1">
              <a:lnSpc>
                <a:spcPts val="3006"/>
              </a:lnSpc>
              <a:buFont typeface="Arial"/>
              <a:buChar char="•"/>
            </a:pPr>
            <a:r>
              <a:rPr lang="en-US" sz="23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Gaya Hidup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44000" y="5601597"/>
            <a:ext cx="5228176" cy="114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9393" indent="-249696" lvl="1">
              <a:lnSpc>
                <a:spcPts val="3006"/>
              </a:lnSpc>
              <a:buFont typeface="Arial"/>
              <a:buChar char="•"/>
            </a:pPr>
            <a:r>
              <a:rPr lang="en-US" sz="23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Asupan Makanan </a:t>
            </a:r>
          </a:p>
          <a:p>
            <a:pPr algn="l" marL="499393" indent="-249696" lvl="1">
              <a:lnSpc>
                <a:spcPts val="3006"/>
              </a:lnSpc>
              <a:buFont typeface="Arial"/>
              <a:buChar char="•"/>
            </a:pPr>
            <a:r>
              <a:rPr lang="en-US" sz="23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Preferensi &amp; Pantangan Makanan</a:t>
            </a:r>
          </a:p>
          <a:p>
            <a:pPr algn="l" marL="499393" indent="-249696" lvl="1">
              <a:lnSpc>
                <a:spcPts val="3006"/>
              </a:lnSpc>
              <a:buFont typeface="Arial"/>
              <a:buChar char="•"/>
            </a:pPr>
            <a:r>
              <a:rPr lang="en-US" sz="23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Rekomendasi Diet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143280" y="7133625"/>
            <a:ext cx="14470789" cy="1142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06"/>
              </a:lnSpc>
            </a:pPr>
            <a:r>
              <a:rPr lang="en-US" sz="2313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Sumber: Kaggle</a:t>
            </a:r>
          </a:p>
          <a:p>
            <a:pPr algn="l">
              <a:lnSpc>
                <a:spcPts val="3006"/>
              </a:lnSpc>
            </a:pPr>
            <a:r>
              <a:rPr lang="en-US" sz="2313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Link Dataset: </a:t>
            </a:r>
          </a:p>
          <a:p>
            <a:pPr algn="l">
              <a:lnSpc>
                <a:spcPts val="3006"/>
              </a:lnSpc>
            </a:pPr>
            <a:r>
              <a:rPr lang="en-US" sz="2313" u="sng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  <a:hlinkClick r:id="rId6" tooltip="https://www.kaggle.com/datasets/ziya07/personalized-medical-diet-recommendations-dataset/data"/>
              </a:rPr>
              <a:t>https://www.kaggle.com/datasets/ziya07/personalized-medical-diet-recommendations-dataset/data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93332" y="310096"/>
            <a:ext cx="13501336" cy="14562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75"/>
              </a:lnSpc>
            </a:pPr>
            <a:r>
              <a:rPr lang="en-US" sz="9722">
                <a:solidFill>
                  <a:srgbClr val="FFFFFF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Pemahaman Dataset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1737882" y="-2011249"/>
            <a:ext cx="8262428" cy="4022498"/>
          </a:xfrm>
          <a:custGeom>
            <a:avLst/>
            <a:gdLst/>
            <a:ahLst/>
            <a:cxnLst/>
            <a:rect r="r" b="b" t="t" l="l"/>
            <a:pathLst>
              <a:path h="4022498" w="8262428">
                <a:moveTo>
                  <a:pt x="0" y="0"/>
                </a:moveTo>
                <a:lnTo>
                  <a:pt x="8262428" y="0"/>
                </a:lnTo>
                <a:lnTo>
                  <a:pt x="8262428" y="4022498"/>
                </a:lnTo>
                <a:lnTo>
                  <a:pt x="0" y="402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522141" y="8782796"/>
            <a:ext cx="8262428" cy="4022498"/>
          </a:xfrm>
          <a:custGeom>
            <a:avLst/>
            <a:gdLst/>
            <a:ahLst/>
            <a:cxnLst/>
            <a:rect r="r" b="b" t="t" l="l"/>
            <a:pathLst>
              <a:path h="4022498" w="8262428">
                <a:moveTo>
                  <a:pt x="0" y="0"/>
                </a:moveTo>
                <a:lnTo>
                  <a:pt x="8262428" y="0"/>
                </a:lnTo>
                <a:lnTo>
                  <a:pt x="8262428" y="4022498"/>
                </a:lnTo>
                <a:lnTo>
                  <a:pt x="0" y="402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11208" y="2305439"/>
            <a:ext cx="8499279" cy="5678293"/>
          </a:xfrm>
          <a:custGeom>
            <a:avLst/>
            <a:gdLst/>
            <a:ahLst/>
            <a:cxnLst/>
            <a:rect r="r" b="b" t="t" l="l"/>
            <a:pathLst>
              <a:path h="5678293" w="8499279">
                <a:moveTo>
                  <a:pt x="0" y="0"/>
                </a:moveTo>
                <a:lnTo>
                  <a:pt x="8499279" y="0"/>
                </a:lnTo>
                <a:lnTo>
                  <a:pt x="8499279" y="5678293"/>
                </a:lnTo>
                <a:lnTo>
                  <a:pt x="0" y="56782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2304354"/>
            <a:ext cx="8759516" cy="5625724"/>
          </a:xfrm>
          <a:custGeom>
            <a:avLst/>
            <a:gdLst/>
            <a:ahLst/>
            <a:cxnLst/>
            <a:rect r="r" b="b" t="t" l="l"/>
            <a:pathLst>
              <a:path h="5625724" w="8759516">
                <a:moveTo>
                  <a:pt x="0" y="0"/>
                </a:moveTo>
                <a:lnTo>
                  <a:pt x="8759516" y="0"/>
                </a:lnTo>
                <a:lnTo>
                  <a:pt x="8759516" y="5625723"/>
                </a:lnTo>
                <a:lnTo>
                  <a:pt x="0" y="56257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012866" y="1479251"/>
            <a:ext cx="5453325" cy="511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6"/>
              </a:lnSpc>
            </a:pPr>
            <a:r>
              <a:rPr lang="en-US" sz="3213">
                <a:solidFill>
                  <a:srgbClr val="CFBDFF"/>
                </a:solidFill>
                <a:latin typeface="Tomorrow"/>
                <a:ea typeface="Tomorrow"/>
                <a:cs typeface="Tomorrow"/>
                <a:sym typeface="Tomorrow"/>
              </a:rPr>
              <a:t>Visualisasi Distribusi Fitur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92524" y="8269482"/>
            <a:ext cx="6736647" cy="1523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6"/>
              </a:lnSpc>
            </a:pPr>
            <a:r>
              <a:rPr lang="en-US" sz="231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Distribusi fitur numerik di atas cukup baik dan seimbang. Tidak ada fitur yang terlalu skewed (kecuali mungkin sedikit pada BMI), dan tidak tampak outlier ekstrem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54328" y="8249346"/>
            <a:ext cx="6938861" cy="1523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06"/>
              </a:lnSpc>
            </a:pPr>
            <a:r>
              <a:rPr lang="en-US" sz="231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 BMI paling dipengaruhi oleh berat badan (positif) dan tinggi badan (negatif). Aktivitas olahraga juga berpengaruh, meski lebih lemah. Asupan kalori, protein, dan lainnya korelasinya lemah.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87599"/>
            <a:ext cx="10421297" cy="9511802"/>
          </a:xfrm>
          <a:custGeom>
            <a:avLst/>
            <a:gdLst/>
            <a:ahLst/>
            <a:cxnLst/>
            <a:rect r="r" b="b" t="t" l="l"/>
            <a:pathLst>
              <a:path h="9511802" w="10421297">
                <a:moveTo>
                  <a:pt x="0" y="0"/>
                </a:moveTo>
                <a:lnTo>
                  <a:pt x="10421297" y="0"/>
                </a:lnTo>
                <a:lnTo>
                  <a:pt x="10421297" y="9511802"/>
                </a:lnTo>
                <a:lnTo>
                  <a:pt x="0" y="95118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71979" y="3625865"/>
            <a:ext cx="7272021" cy="4498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3698" indent="-346849" lvl="1">
              <a:lnSpc>
                <a:spcPts val="5108"/>
              </a:lnSpc>
              <a:buFont typeface="Arial"/>
              <a:buChar char="•"/>
            </a:pPr>
            <a:r>
              <a:rPr lang="en-US" sz="32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Menangani missing values </a:t>
            </a:r>
          </a:p>
          <a:p>
            <a:pPr algn="l" marL="693698" indent="-346849" lvl="1">
              <a:lnSpc>
                <a:spcPts val="5108"/>
              </a:lnSpc>
              <a:buFont typeface="Arial"/>
              <a:buChar char="•"/>
            </a:pPr>
            <a:r>
              <a:rPr lang="en-US" sz="32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Pengecekan outlier</a:t>
            </a:r>
          </a:p>
          <a:p>
            <a:pPr algn="l" marL="693698" indent="-346849" lvl="1">
              <a:lnSpc>
                <a:spcPts val="5108"/>
              </a:lnSpc>
              <a:buFont typeface="Arial"/>
              <a:buChar char="•"/>
            </a:pPr>
            <a:r>
              <a:rPr lang="en-US" sz="32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Analisis korelasi antara variabel independen dan dependen</a:t>
            </a:r>
          </a:p>
          <a:p>
            <a:pPr algn="l" marL="693698" indent="-346849" lvl="1">
              <a:lnSpc>
                <a:spcPts val="5108"/>
              </a:lnSpc>
              <a:buFont typeface="Arial"/>
              <a:buChar char="•"/>
            </a:pPr>
            <a:r>
              <a:rPr lang="en-US" sz="32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Encoding data kategorikal</a:t>
            </a:r>
          </a:p>
          <a:p>
            <a:pPr algn="l" marL="693698" indent="-346849" lvl="1">
              <a:lnSpc>
                <a:spcPts val="5108"/>
              </a:lnSpc>
              <a:buFont typeface="Arial"/>
              <a:buChar char="•"/>
            </a:pPr>
            <a:r>
              <a:rPr lang="en-US" sz="32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Normalisasi atau standarisasi data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71979" y="2460931"/>
            <a:ext cx="7863295" cy="1123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725"/>
              </a:lnSpc>
            </a:pPr>
            <a:r>
              <a:rPr lang="en-US" sz="7457">
                <a:solidFill>
                  <a:srgbClr val="2E0031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Preprocessing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234886" y="349160"/>
            <a:ext cx="11818195" cy="1378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96"/>
              </a:lnSpc>
            </a:pPr>
            <a:r>
              <a:rPr lang="en-US" sz="9228">
                <a:solidFill>
                  <a:srgbClr val="FFFFFF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Implementasi Model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486365" y="1727290"/>
            <a:ext cx="4269588" cy="3640914"/>
            <a:chOff x="0" y="0"/>
            <a:chExt cx="5692784" cy="485455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692784" cy="4854552"/>
            </a:xfrm>
            <a:custGeom>
              <a:avLst/>
              <a:gdLst/>
              <a:ahLst/>
              <a:cxnLst/>
              <a:rect r="r" b="b" t="t" l="l"/>
              <a:pathLst>
                <a:path h="4854552" w="5692784">
                  <a:moveTo>
                    <a:pt x="0" y="0"/>
                  </a:moveTo>
                  <a:lnTo>
                    <a:pt x="5692784" y="0"/>
                  </a:lnTo>
                  <a:lnTo>
                    <a:pt x="5692784" y="4854552"/>
                  </a:lnTo>
                  <a:lnTo>
                    <a:pt x="0" y="4854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1" t="0" r="-1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642318" y="1172236"/>
              <a:ext cx="4417246" cy="5661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290"/>
                </a:lnSpc>
              </a:pPr>
              <a:r>
                <a:rPr lang="en-US" sz="2581" b="true">
                  <a:solidFill>
                    <a:srgbClr val="2E0031"/>
                  </a:solidFill>
                  <a:latin typeface="Tomorrow Bold"/>
                  <a:ea typeface="Tomorrow Bold"/>
                  <a:cs typeface="Tomorrow Bold"/>
                  <a:sym typeface="Tomorrow Bold"/>
                </a:rPr>
                <a:t>Linear Regression</a:t>
              </a:r>
            </a:p>
            <a:p>
              <a:pPr algn="ctr">
                <a:lnSpc>
                  <a:spcPts val="1290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54915" y="2196589"/>
              <a:ext cx="3992052" cy="17251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9"/>
                </a:lnSpc>
              </a:pPr>
              <a:r>
                <a:rPr lang="en-US" sz="2581">
                  <a:solidFill>
                    <a:srgbClr val="2E0031"/>
                  </a:solidFill>
                  <a:latin typeface="Tomorrow"/>
                  <a:ea typeface="Tomorrow"/>
                  <a:cs typeface="Tomorrow"/>
                  <a:sym typeface="Tomorrow"/>
                </a:rPr>
                <a:t>melihat hubungan fitur BMI berdasarkan data fitur terpilih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656535" y="5964539"/>
            <a:ext cx="4269588" cy="3640794"/>
          </a:xfrm>
          <a:custGeom>
            <a:avLst/>
            <a:gdLst/>
            <a:ahLst/>
            <a:cxnLst/>
            <a:rect r="r" b="b" t="t" l="l"/>
            <a:pathLst>
              <a:path h="3640794" w="4269588">
                <a:moveTo>
                  <a:pt x="0" y="0"/>
                </a:moveTo>
                <a:lnTo>
                  <a:pt x="4269588" y="0"/>
                </a:lnTo>
                <a:lnTo>
                  <a:pt x="4269588" y="3640794"/>
                </a:lnTo>
                <a:lnTo>
                  <a:pt x="0" y="36407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837733" y="6674648"/>
            <a:ext cx="3754792" cy="533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2"/>
              </a:lnSpc>
            </a:pPr>
            <a:r>
              <a:rPr lang="en-US" sz="2381" b="true">
                <a:solidFill>
                  <a:srgbClr val="2E0031"/>
                </a:solidFill>
                <a:latin typeface="Tomorrow Bold"/>
                <a:ea typeface="Tomorrow Bold"/>
                <a:cs typeface="Tomorrow Bold"/>
                <a:sym typeface="Tomorrow Bold"/>
              </a:rPr>
              <a:t>Validasi Model Polynomial Regression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294310" y="7411875"/>
            <a:ext cx="2994039" cy="1860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31"/>
              </a:lnSpc>
            </a:pPr>
            <a:r>
              <a:rPr lang="en-US" sz="2481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mengurangi overfitting dengan menambahkan penalti terhadap koefisien yang terlalu besar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9521741" y="1727290"/>
            <a:ext cx="4269588" cy="3640794"/>
          </a:xfrm>
          <a:custGeom>
            <a:avLst/>
            <a:gdLst/>
            <a:ahLst/>
            <a:cxnLst/>
            <a:rect r="r" b="b" t="t" l="l"/>
            <a:pathLst>
              <a:path h="3640794" w="4269588">
                <a:moveTo>
                  <a:pt x="0" y="0"/>
                </a:moveTo>
                <a:lnTo>
                  <a:pt x="4269588" y="0"/>
                </a:lnTo>
                <a:lnTo>
                  <a:pt x="4269588" y="3640794"/>
                </a:lnTo>
                <a:lnTo>
                  <a:pt x="0" y="36407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159516" y="2608943"/>
            <a:ext cx="2994039" cy="5721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16"/>
              </a:lnSpc>
            </a:pPr>
            <a:r>
              <a:rPr lang="en-US" sz="2581" b="true">
                <a:solidFill>
                  <a:srgbClr val="2E0031"/>
                </a:solidFill>
                <a:latin typeface="Tomorrow Bold"/>
                <a:ea typeface="Tomorrow Bold"/>
                <a:cs typeface="Tomorrow Bold"/>
                <a:sym typeface="Tomorrow Bold"/>
              </a:rPr>
              <a:t>Polynomial Regression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159516" y="3393750"/>
            <a:ext cx="2994039" cy="1281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9"/>
              </a:lnSpc>
            </a:pPr>
            <a:r>
              <a:rPr lang="en-US" sz="2581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menangkap hubungan non-linear antara fitur dan target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351571" y="5964539"/>
            <a:ext cx="4269588" cy="3640914"/>
            <a:chOff x="0" y="0"/>
            <a:chExt cx="5692784" cy="485455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692784" cy="4854552"/>
            </a:xfrm>
            <a:custGeom>
              <a:avLst/>
              <a:gdLst/>
              <a:ahLst/>
              <a:cxnLst/>
              <a:rect r="r" b="b" t="t" l="l"/>
              <a:pathLst>
                <a:path h="4854552" w="5692784">
                  <a:moveTo>
                    <a:pt x="0" y="0"/>
                  </a:moveTo>
                  <a:lnTo>
                    <a:pt x="5692784" y="0"/>
                  </a:lnTo>
                  <a:lnTo>
                    <a:pt x="5692784" y="4854552"/>
                  </a:lnTo>
                  <a:lnTo>
                    <a:pt x="0" y="48545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-1" t="0" r="-1" b="0"/>
              </a:stretch>
            </a:blipFill>
          </p:spPr>
        </p:sp>
        <p:sp>
          <p:nvSpPr>
            <p:cNvPr name="TextBox 16" id="16"/>
            <p:cNvSpPr txBox="true"/>
            <p:nvPr/>
          </p:nvSpPr>
          <p:spPr>
            <a:xfrm rot="0">
              <a:off x="648693" y="852632"/>
              <a:ext cx="4395398" cy="7914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16"/>
                </a:lnSpc>
              </a:pPr>
              <a:r>
                <a:rPr lang="en-US" sz="2581" b="true">
                  <a:solidFill>
                    <a:srgbClr val="2E0031"/>
                  </a:solidFill>
                  <a:latin typeface="Tomorrow Bold"/>
                  <a:ea typeface="Tomorrow Bold"/>
                  <a:cs typeface="Tomorrow Bold"/>
                  <a:sym typeface="Tomorrow Bold"/>
                </a:rPr>
                <a:t>Validasi Model Linear Regression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850366" y="1792281"/>
              <a:ext cx="3991540" cy="2563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9"/>
                </a:lnSpc>
              </a:pPr>
              <a:r>
                <a:rPr lang="en-US" sz="2581">
                  <a:solidFill>
                    <a:srgbClr val="2E0031"/>
                  </a:solidFill>
                  <a:latin typeface="Tomorrow"/>
                  <a:ea typeface="Tomorrow"/>
                  <a:cs typeface="Tomorrow"/>
                  <a:sym typeface="Tomorrow"/>
                </a:rPr>
                <a:t>mengukur konsistensi performa model dengan teknik 5-fold cross-validation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93332" y="310096"/>
            <a:ext cx="13501336" cy="14562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75"/>
              </a:lnSpc>
            </a:pPr>
            <a:r>
              <a:rPr lang="en-US" sz="9722">
                <a:solidFill>
                  <a:srgbClr val="FFFFFF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Evaluasi Model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-1737882" y="-2011249"/>
            <a:ext cx="8262428" cy="4022498"/>
          </a:xfrm>
          <a:custGeom>
            <a:avLst/>
            <a:gdLst/>
            <a:ahLst/>
            <a:cxnLst/>
            <a:rect r="r" b="b" t="t" l="l"/>
            <a:pathLst>
              <a:path h="4022498" w="8262428">
                <a:moveTo>
                  <a:pt x="0" y="0"/>
                </a:moveTo>
                <a:lnTo>
                  <a:pt x="8262428" y="0"/>
                </a:lnTo>
                <a:lnTo>
                  <a:pt x="8262428" y="4022498"/>
                </a:lnTo>
                <a:lnTo>
                  <a:pt x="0" y="402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522141" y="8782796"/>
            <a:ext cx="8262428" cy="4022498"/>
          </a:xfrm>
          <a:custGeom>
            <a:avLst/>
            <a:gdLst/>
            <a:ahLst/>
            <a:cxnLst/>
            <a:rect r="r" b="b" t="t" l="l"/>
            <a:pathLst>
              <a:path h="4022498" w="8262428">
                <a:moveTo>
                  <a:pt x="0" y="0"/>
                </a:moveTo>
                <a:lnTo>
                  <a:pt x="8262428" y="0"/>
                </a:lnTo>
                <a:lnTo>
                  <a:pt x="8262428" y="4022498"/>
                </a:lnTo>
                <a:lnTo>
                  <a:pt x="0" y="40224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9426" y="3509993"/>
            <a:ext cx="7162287" cy="5618473"/>
          </a:xfrm>
          <a:custGeom>
            <a:avLst/>
            <a:gdLst/>
            <a:ahLst/>
            <a:cxnLst/>
            <a:rect r="r" b="b" t="t" l="l"/>
            <a:pathLst>
              <a:path h="5618473" w="7162287">
                <a:moveTo>
                  <a:pt x="0" y="0"/>
                </a:moveTo>
                <a:lnTo>
                  <a:pt x="7162288" y="0"/>
                </a:lnTo>
                <a:lnTo>
                  <a:pt x="7162288" y="5618473"/>
                </a:lnTo>
                <a:lnTo>
                  <a:pt x="0" y="56184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030126" y="3509993"/>
            <a:ext cx="7062731" cy="5601476"/>
          </a:xfrm>
          <a:custGeom>
            <a:avLst/>
            <a:gdLst/>
            <a:ahLst/>
            <a:cxnLst/>
            <a:rect r="r" b="b" t="t" l="l"/>
            <a:pathLst>
              <a:path h="5601476" w="7062731">
                <a:moveTo>
                  <a:pt x="0" y="0"/>
                </a:moveTo>
                <a:lnTo>
                  <a:pt x="7062731" y="0"/>
                </a:lnTo>
                <a:lnTo>
                  <a:pt x="7062731" y="5601477"/>
                </a:lnTo>
                <a:lnTo>
                  <a:pt x="0" y="56014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905269" y="1982674"/>
            <a:ext cx="4190601" cy="1035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6"/>
              </a:lnSpc>
            </a:pPr>
            <a:r>
              <a:rPr lang="en-US" sz="3213">
                <a:solidFill>
                  <a:srgbClr val="CFBDFF"/>
                </a:solidFill>
                <a:latin typeface="Tomorrow"/>
                <a:ea typeface="Tomorrow"/>
                <a:cs typeface="Tomorrow"/>
                <a:sym typeface="Tomorrow"/>
              </a:rPr>
              <a:t>Evaluasi Linear Regression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66191" y="1982674"/>
            <a:ext cx="4190601" cy="1035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76"/>
              </a:lnSpc>
            </a:pPr>
            <a:r>
              <a:rPr lang="en-US" sz="3213">
                <a:solidFill>
                  <a:srgbClr val="CFBDFF"/>
                </a:solidFill>
                <a:latin typeface="Tomorrow"/>
                <a:ea typeface="Tomorrow"/>
                <a:cs typeface="Tomorrow"/>
                <a:sym typeface="Tomorrow"/>
              </a:rPr>
              <a:t>Evaluasi Polynomial Regression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20790" y="200442"/>
            <a:ext cx="18181831" cy="9057858"/>
          </a:xfrm>
          <a:custGeom>
            <a:avLst/>
            <a:gdLst/>
            <a:ahLst/>
            <a:cxnLst/>
            <a:rect r="r" b="b" t="t" l="l"/>
            <a:pathLst>
              <a:path h="9057858" w="18181831">
                <a:moveTo>
                  <a:pt x="0" y="0"/>
                </a:moveTo>
                <a:lnTo>
                  <a:pt x="18181831" y="0"/>
                </a:lnTo>
                <a:lnTo>
                  <a:pt x="18181831" y="9057858"/>
                </a:lnTo>
                <a:lnTo>
                  <a:pt x="0" y="90578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-420790" y="569480"/>
            <a:ext cx="8306297" cy="1250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10"/>
              </a:lnSpc>
            </a:pPr>
            <a:r>
              <a:rPr lang="en-US" sz="8299">
                <a:solidFill>
                  <a:srgbClr val="FFFFFF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Analisis Hasil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721151"/>
            <a:ext cx="6966170" cy="200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72144" indent="-336072" lvl="1">
              <a:lnSpc>
                <a:spcPts val="4047"/>
              </a:lnSpc>
              <a:buFont typeface="Arial"/>
              <a:buChar char="•"/>
            </a:pPr>
            <a:r>
              <a:rPr lang="en-US" sz="3113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Interpretasi Koefisien</a:t>
            </a:r>
            <a:r>
              <a:rPr lang="en-US" sz="31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: Setiap koefisien menunjukkan seberapa besar pengaruh fitur tersebut terhadap nilai prediksi target.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12544459" y="6231625"/>
            <a:ext cx="6233645" cy="4990990"/>
          </a:xfrm>
          <a:custGeom>
            <a:avLst/>
            <a:gdLst/>
            <a:ahLst/>
            <a:cxnLst/>
            <a:rect r="r" b="b" t="t" l="l"/>
            <a:pathLst>
              <a:path h="4990990" w="6233645">
                <a:moveTo>
                  <a:pt x="6233645" y="0"/>
                </a:moveTo>
                <a:lnTo>
                  <a:pt x="0" y="0"/>
                </a:lnTo>
                <a:lnTo>
                  <a:pt x="0" y="4990990"/>
                </a:lnTo>
                <a:lnTo>
                  <a:pt x="6233645" y="4990990"/>
                </a:lnTo>
                <a:lnTo>
                  <a:pt x="6233645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670125" y="3411852"/>
            <a:ext cx="7626190" cy="3017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72144" indent="-336072" lvl="1">
              <a:lnSpc>
                <a:spcPts val="4047"/>
              </a:lnSpc>
              <a:buFont typeface="Arial"/>
              <a:buChar char="•"/>
            </a:pPr>
            <a:r>
              <a:rPr lang="en-US" sz="3113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Perbandingan Linear vs Polynomial Regression</a:t>
            </a:r>
            <a:r>
              <a:rPr lang="en-US" sz="31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: Polynomial Regression memberikan hasil evaluasi yang lebih baik (MSE &amp; MAE lebih kecil, R² lebih tinggi) dibanding Linear Regression.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5411266"/>
            <a:ext cx="6966170" cy="200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72144" indent="-336072" lvl="1">
              <a:lnSpc>
                <a:spcPts val="4047"/>
              </a:lnSpc>
              <a:buFont typeface="Arial"/>
              <a:buChar char="•"/>
            </a:pPr>
            <a:r>
              <a:rPr lang="en-US" sz="3113">
                <a:solidFill>
                  <a:srgbClr val="C973F5"/>
                </a:solidFill>
                <a:latin typeface="Tomorrow"/>
                <a:ea typeface="Tomorrow"/>
                <a:cs typeface="Tomorrow"/>
                <a:sym typeface="Tomorrow"/>
              </a:rPr>
              <a:t>Analisis Visualisasi Distribusi Error</a:t>
            </a:r>
            <a:r>
              <a:rPr lang="en-US" sz="3113">
                <a:solidFill>
                  <a:srgbClr val="2E0031"/>
                </a:solidFill>
                <a:latin typeface="Tomorrow"/>
                <a:ea typeface="Tomorrow"/>
                <a:cs typeface="Tomorrow"/>
                <a:sym typeface="Tomorrow"/>
              </a:rPr>
              <a:t>: Error mendekati distribusi normal di sekitar nol, berarti prediksi model cukup stabil.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33836" y="1455732"/>
            <a:ext cx="11020328" cy="1598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400"/>
              </a:lnSpc>
            </a:pPr>
            <a:r>
              <a:rPr lang="en-US" sz="10598">
                <a:solidFill>
                  <a:srgbClr val="FFFFFF"/>
                </a:solidFill>
                <a:latin typeface="210 마마블럭"/>
                <a:ea typeface="210 마마블럭"/>
                <a:cs typeface="210 마마블럭"/>
                <a:sym typeface="210 마마블럭"/>
              </a:rPr>
              <a:t>Kesimpulan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02064" y="3711182"/>
            <a:ext cx="13098861" cy="45321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72144" indent="-336072" lvl="1">
              <a:lnSpc>
                <a:spcPts val="4047"/>
              </a:lnSpc>
              <a:buFont typeface="Arial"/>
              <a:buChar char="•"/>
            </a:pPr>
            <a:r>
              <a:rPr lang="en-US" sz="311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Model Linear Regression dan Polynomial Regression telah berhasil dibuat dan dievaluasi.</a:t>
            </a:r>
          </a:p>
          <a:p>
            <a:pPr algn="just" marL="672144" indent="-336072" lvl="1">
              <a:lnSpc>
                <a:spcPts val="4047"/>
              </a:lnSpc>
              <a:buFont typeface="Arial"/>
              <a:buChar char="•"/>
            </a:pPr>
            <a:r>
              <a:rPr lang="en-US" sz="311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Berdasarkan nilai R² dan analisis learning curve, Polynomial Regression memberikan hasil yang lebih baik dibandingkan Linear Regression untuk dataset ini.</a:t>
            </a:r>
          </a:p>
          <a:p>
            <a:pPr algn="just" marL="672144" indent="-336072" lvl="1">
              <a:lnSpc>
                <a:spcPts val="4047"/>
              </a:lnSpc>
              <a:buFont typeface="Arial"/>
              <a:buChar char="•"/>
            </a:pPr>
            <a:r>
              <a:rPr lang="en-US" sz="311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Koefisien model telah diinterpretasikan, menunjukkan arah dan besar pengaruh setiap fitur terhadap target.</a:t>
            </a:r>
          </a:p>
          <a:p>
            <a:pPr algn="just" marL="672144" indent="-336072" lvl="1">
              <a:lnSpc>
                <a:spcPts val="4047"/>
              </a:lnSpc>
              <a:buFont typeface="Arial"/>
              <a:buChar char="•"/>
            </a:pPr>
            <a:r>
              <a:rPr lang="en-US" sz="3113">
                <a:solidFill>
                  <a:srgbClr val="FFFFFF"/>
                </a:solidFill>
                <a:latin typeface="Tomorrow"/>
                <a:ea typeface="Tomorrow"/>
                <a:cs typeface="Tomorrow"/>
                <a:sym typeface="Tomorrow"/>
              </a:rPr>
              <a:t>Secara keseluruhan, model yang dibangun cukup baik dalam memprediksi target berdasarkan data yang tersedia.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DAGj3Tmn9RA</dc:identifier>
  <dcterms:modified xsi:type="dcterms:W3CDTF">2011-08-01T06:04:30Z</dcterms:modified>
  <cp:revision>1</cp:revision>
  <dc:title>Ungu Putih Gaya Futuristik Presentasi Tugas Kelompok</dc:title>
</cp:coreProperties>
</file>

<file path=docProps/thumbnail.jpeg>
</file>